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0"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0B60A-A27D-463C-BAA9-3B20FF244FF5}" v="1" dt="2023-08-14T17:38:25.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B360B60A-A27D-463C-BAA9-3B20FF244FF5}"/>
    <pc:docChg chg="addSld delSld modSld modSection">
      <pc:chgData name="Heather Miller" userId="512a90a0-3341-465e-b8d0-9b7f5805cd9f" providerId="ADAL" clId="{B360B60A-A27D-463C-BAA9-3B20FF244FF5}" dt="2023-08-14T17:38:26.806" v="1" actId="47"/>
      <pc:docMkLst>
        <pc:docMk/>
      </pc:docMkLst>
      <pc:sldChg chg="del">
        <pc:chgData name="Heather Miller" userId="512a90a0-3341-465e-b8d0-9b7f5805cd9f" providerId="ADAL" clId="{B360B60A-A27D-463C-BAA9-3B20FF244FF5}" dt="2023-08-14T17:38:26.806" v="1" actId="47"/>
        <pc:sldMkLst>
          <pc:docMk/>
          <pc:sldMk cId="51712800" sldId="278"/>
        </pc:sldMkLst>
      </pc:sldChg>
      <pc:sldChg chg="add">
        <pc:chgData name="Heather Miller" userId="512a90a0-3341-465e-b8d0-9b7f5805cd9f" providerId="ADAL" clId="{B360B60A-A27D-463C-BAA9-3B20FF244FF5}" dt="2023-08-14T17:38:25.163" v="0"/>
        <pc:sldMkLst>
          <pc:docMk/>
          <pc:sldMk cId="2298606206"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8C919F2-F2E0-BC2E-98D4-F779040B4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831" r="60041" b="9391"/>
          <a:stretch/>
        </p:blipFill>
        <p:spPr bwMode="auto">
          <a:xfrm flipH="1">
            <a:off x="87679" y="94103"/>
            <a:ext cx="3763117" cy="289822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954244-DE10-1979-7159-F149B5476EA2}"/>
              </a:ext>
            </a:extLst>
          </p:cNvPr>
          <p:cNvSpPr txBox="1"/>
          <p:nvPr/>
        </p:nvSpPr>
        <p:spPr>
          <a:xfrm>
            <a:off x="1608674" y="980669"/>
            <a:ext cx="6315105" cy="1862048"/>
          </a:xfrm>
          <a:prstGeom prst="rect">
            <a:avLst/>
          </a:prstGeom>
          <a:noFill/>
        </p:spPr>
        <p:txBody>
          <a:bodyPr wrap="square" rtlCol="0">
            <a:spAutoFit/>
          </a:bodyPr>
          <a:lstStyle/>
          <a:p>
            <a:r>
              <a:rPr lang="en-US" sz="11500" b="1">
                <a:latin typeface="Arial" panose="020B0604020202020204" pitchFamily="34" charset="0"/>
                <a:cs typeface="Arial" panose="020B0604020202020204" pitchFamily="34" charset="0"/>
              </a:rPr>
              <a:t>Builders</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60min</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16652" y="3248916"/>
            <a:ext cx="1353384" cy="646331"/>
          </a:xfrm>
          <a:prstGeom prst="rect">
            <a:avLst/>
          </a:prstGeom>
          <a:noFill/>
        </p:spPr>
        <p:txBody>
          <a:bodyPr wrap="none" rtlCol="0">
            <a:spAutoFit/>
          </a:bodyPr>
          <a:lstStyle/>
          <a:p>
            <a:r>
              <a:rPr lang="en-US" dirty="0"/>
              <a:t>Players 10 – </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89525" y="3260363"/>
            <a:ext cx="841256" cy="646331"/>
          </a:xfrm>
          <a:prstGeom prst="rect">
            <a:avLst/>
          </a:prstGeom>
          <a:noFill/>
        </p:spPr>
        <p:txBody>
          <a:bodyPr wrap="none" rtlCol="0">
            <a:spAutoFit/>
          </a:bodyPr>
          <a:lstStyle/>
          <a:p>
            <a:r>
              <a:rPr lang="en-US"/>
              <a:t>Virtual</a:t>
            </a:r>
          </a:p>
          <a:p>
            <a:r>
              <a:rPr lang="en-US"/>
              <a:t>Live</a:t>
            </a:r>
          </a:p>
        </p:txBody>
      </p:sp>
      <p:sp>
        <p:nvSpPr>
          <p:cNvPr id="42" name="TextBox 41">
            <a:extLst>
              <a:ext uri="{FF2B5EF4-FFF2-40B4-BE49-F238E27FC236}">
                <a16:creationId xmlns:a16="http://schemas.microsoft.com/office/drawing/2014/main" id="{94462892-B96B-3C15-B6B1-CAF6873A8496}"/>
              </a:ext>
            </a:extLst>
          </p:cNvPr>
          <p:cNvSpPr txBox="1"/>
          <p:nvPr/>
        </p:nvSpPr>
        <p:spPr>
          <a:xfrm>
            <a:off x="55356" y="2449342"/>
            <a:ext cx="7629361" cy="646331"/>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Fostering Sustainability</a:t>
            </a:r>
          </a:p>
        </p:txBody>
      </p:sp>
      <p:pic>
        <p:nvPicPr>
          <p:cNvPr id="4" name="Picture 3" descr="A picture containing art&#10;&#10;Description automatically generated">
            <a:extLst>
              <a:ext uri="{FF2B5EF4-FFF2-40B4-BE49-F238E27FC236}">
                <a16:creationId xmlns:a16="http://schemas.microsoft.com/office/drawing/2014/main" id="{053EBE7C-AA9E-D928-26FD-8D216FC2C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346" y="327661"/>
            <a:ext cx="4497397" cy="1120967"/>
          </a:xfrm>
          <a:prstGeom prst="rect">
            <a:avLst/>
          </a:prstGeom>
          <a:effectLst>
            <a:outerShdw blurRad="50800" dist="38100" dir="5400000" algn="t" rotWithShape="0">
              <a:prstClr val="black">
                <a:alpha val="40000"/>
              </a:prstClr>
            </a:outerShdw>
          </a:effectLst>
        </p:spPr>
      </p:pic>
      <p:grpSp>
        <p:nvGrpSpPr>
          <p:cNvPr id="3" name="Group 2">
            <a:extLst>
              <a:ext uri="{FF2B5EF4-FFF2-40B4-BE49-F238E27FC236}">
                <a16:creationId xmlns:a16="http://schemas.microsoft.com/office/drawing/2014/main" id="{8CA729CB-C92A-4254-85F6-E240859EA94D}"/>
              </a:ext>
            </a:extLst>
          </p:cNvPr>
          <p:cNvGrpSpPr/>
          <p:nvPr/>
        </p:nvGrpSpPr>
        <p:grpSpPr>
          <a:xfrm>
            <a:off x="5969384" y="4012028"/>
            <a:ext cx="1810053" cy="3851366"/>
            <a:chOff x="3082503" y="1650370"/>
            <a:chExt cx="1081638" cy="2613438"/>
          </a:xfrm>
        </p:grpSpPr>
        <p:sp>
          <p:nvSpPr>
            <p:cNvPr id="6" name="Rectangle: Rounded Corners 5">
              <a:extLst>
                <a:ext uri="{FF2B5EF4-FFF2-40B4-BE49-F238E27FC236}">
                  <a16:creationId xmlns:a16="http://schemas.microsoft.com/office/drawing/2014/main" id="{ABDC78DB-DB02-A69B-E1F3-78355230A9CB}"/>
                </a:ext>
              </a:extLst>
            </p:cNvPr>
            <p:cNvSpPr/>
            <p:nvPr/>
          </p:nvSpPr>
          <p:spPr>
            <a:xfrm>
              <a:off x="3371989" y="1650370"/>
              <a:ext cx="173109" cy="181032"/>
            </a:xfrm>
            <a:prstGeom prst="roundRect">
              <a:avLst/>
            </a:prstGeom>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Rounded Corners 6">
              <a:extLst>
                <a:ext uri="{FF2B5EF4-FFF2-40B4-BE49-F238E27FC236}">
                  <a16:creationId xmlns:a16="http://schemas.microsoft.com/office/drawing/2014/main" id="{CDA6B7EA-7C67-96CD-D9B7-F120A1C47E0C}"/>
                </a:ext>
              </a:extLst>
            </p:cNvPr>
            <p:cNvSpPr/>
            <p:nvPr/>
          </p:nvSpPr>
          <p:spPr>
            <a:xfrm>
              <a:off x="3371989" y="2098734"/>
              <a:ext cx="175075" cy="185440"/>
            </a:xfrm>
            <a:prstGeom prst="round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Rounded Corners 9">
              <a:extLst>
                <a:ext uri="{FF2B5EF4-FFF2-40B4-BE49-F238E27FC236}">
                  <a16:creationId xmlns:a16="http://schemas.microsoft.com/office/drawing/2014/main" id="{8310F2CF-FBDD-B951-F4FE-7663B4B8146A}"/>
                </a:ext>
              </a:extLst>
            </p:cNvPr>
            <p:cNvSpPr/>
            <p:nvPr/>
          </p:nvSpPr>
          <p:spPr>
            <a:xfrm>
              <a:off x="3371989" y="2317379"/>
              <a:ext cx="181112" cy="1182094"/>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Rounded Corners 10">
              <a:extLst>
                <a:ext uri="{FF2B5EF4-FFF2-40B4-BE49-F238E27FC236}">
                  <a16:creationId xmlns:a16="http://schemas.microsoft.com/office/drawing/2014/main" id="{FD5F6F7F-6D3A-A949-E303-2E27B47FC639}"/>
                </a:ext>
              </a:extLst>
            </p:cNvPr>
            <p:cNvSpPr/>
            <p:nvPr/>
          </p:nvSpPr>
          <p:spPr>
            <a:xfrm>
              <a:off x="3371989" y="4082776"/>
              <a:ext cx="192031" cy="181032"/>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extBox 11">
              <a:extLst>
                <a:ext uri="{FF2B5EF4-FFF2-40B4-BE49-F238E27FC236}">
                  <a16:creationId xmlns:a16="http://schemas.microsoft.com/office/drawing/2014/main" id="{FD33CCFB-544C-3603-E460-4273293E10EF}"/>
                </a:ext>
              </a:extLst>
            </p:cNvPr>
            <p:cNvSpPr txBox="1"/>
            <p:nvPr/>
          </p:nvSpPr>
          <p:spPr>
            <a:xfrm>
              <a:off x="3547065" y="1660248"/>
              <a:ext cx="295361" cy="180370"/>
            </a:xfrm>
            <a:prstGeom prst="rect">
              <a:avLst/>
            </a:prstGeom>
            <a:noFill/>
          </p:spPr>
          <p:txBody>
            <a:bodyPr wrap="none" rtlCol="0">
              <a:spAutoFit/>
            </a:bodyPr>
            <a:lstStyle/>
            <a:p>
              <a:r>
                <a:rPr lang="en-US" sz="1000"/>
                <a:t>Intro</a:t>
              </a:r>
            </a:p>
          </p:txBody>
        </p:sp>
        <p:sp>
          <p:nvSpPr>
            <p:cNvPr id="19" name="TextBox 18">
              <a:extLst>
                <a:ext uri="{FF2B5EF4-FFF2-40B4-BE49-F238E27FC236}">
                  <a16:creationId xmlns:a16="http://schemas.microsoft.com/office/drawing/2014/main" id="{5DD372F2-9B31-20FB-1FAF-0958CAD84D3F}"/>
                </a:ext>
              </a:extLst>
            </p:cNvPr>
            <p:cNvSpPr txBox="1"/>
            <p:nvPr/>
          </p:nvSpPr>
          <p:spPr>
            <a:xfrm>
              <a:off x="3526598" y="1877955"/>
              <a:ext cx="496791" cy="180370"/>
            </a:xfrm>
            <a:prstGeom prst="rect">
              <a:avLst/>
            </a:prstGeom>
            <a:noFill/>
          </p:spPr>
          <p:txBody>
            <a:bodyPr wrap="none" rtlCol="0">
              <a:spAutoFit/>
            </a:bodyPr>
            <a:lstStyle/>
            <a:p>
              <a:r>
                <a:rPr lang="en-US" sz="1000"/>
                <a:t>Icebreaker</a:t>
              </a:r>
            </a:p>
          </p:txBody>
        </p:sp>
        <p:sp>
          <p:nvSpPr>
            <p:cNvPr id="20" name="TextBox 19">
              <a:extLst>
                <a:ext uri="{FF2B5EF4-FFF2-40B4-BE49-F238E27FC236}">
                  <a16:creationId xmlns:a16="http://schemas.microsoft.com/office/drawing/2014/main" id="{D5CBB4C9-F465-4D3F-AEDC-F1BAED387247}"/>
                </a:ext>
              </a:extLst>
            </p:cNvPr>
            <p:cNvSpPr txBox="1"/>
            <p:nvPr/>
          </p:nvSpPr>
          <p:spPr>
            <a:xfrm>
              <a:off x="3526598" y="2086630"/>
              <a:ext cx="629284" cy="180370"/>
            </a:xfrm>
            <a:prstGeom prst="rect">
              <a:avLst/>
            </a:prstGeom>
            <a:noFill/>
          </p:spPr>
          <p:txBody>
            <a:bodyPr wrap="none" rtlCol="0">
              <a:spAutoFit/>
            </a:bodyPr>
            <a:lstStyle/>
            <a:p>
              <a:r>
                <a:rPr lang="en-US" sz="1000"/>
                <a:t>Strategy Stage</a:t>
              </a:r>
            </a:p>
          </p:txBody>
        </p:sp>
        <p:sp>
          <p:nvSpPr>
            <p:cNvPr id="21" name="TextBox 20">
              <a:extLst>
                <a:ext uri="{FF2B5EF4-FFF2-40B4-BE49-F238E27FC236}">
                  <a16:creationId xmlns:a16="http://schemas.microsoft.com/office/drawing/2014/main" id="{8F037F0B-25F3-403D-FA45-F53790E34276}"/>
                </a:ext>
              </a:extLst>
            </p:cNvPr>
            <p:cNvSpPr txBox="1"/>
            <p:nvPr/>
          </p:nvSpPr>
          <p:spPr>
            <a:xfrm>
              <a:off x="3555069" y="4078860"/>
              <a:ext cx="384766" cy="180370"/>
            </a:xfrm>
            <a:prstGeom prst="rect">
              <a:avLst/>
            </a:prstGeom>
            <a:noFill/>
          </p:spPr>
          <p:txBody>
            <a:bodyPr wrap="none" rtlCol="0">
              <a:spAutoFit/>
            </a:bodyPr>
            <a:lstStyle/>
            <a:p>
              <a:r>
                <a:rPr lang="en-US" sz="1000"/>
                <a:t>Awards</a:t>
              </a:r>
            </a:p>
          </p:txBody>
        </p:sp>
        <p:sp>
          <p:nvSpPr>
            <p:cNvPr id="22" name="TextBox 21">
              <a:extLst>
                <a:ext uri="{FF2B5EF4-FFF2-40B4-BE49-F238E27FC236}">
                  <a16:creationId xmlns:a16="http://schemas.microsoft.com/office/drawing/2014/main" id="{79EC573D-C93A-34EE-393A-AE0EFE6B2611}"/>
                </a:ext>
              </a:extLst>
            </p:cNvPr>
            <p:cNvSpPr txBox="1"/>
            <p:nvPr/>
          </p:nvSpPr>
          <p:spPr>
            <a:xfrm>
              <a:off x="3565987" y="2868750"/>
              <a:ext cx="406309" cy="180370"/>
            </a:xfrm>
            <a:prstGeom prst="rect">
              <a:avLst/>
            </a:prstGeom>
            <a:noFill/>
          </p:spPr>
          <p:txBody>
            <a:bodyPr wrap="none" rtlCol="0">
              <a:spAutoFit/>
            </a:bodyPr>
            <a:lstStyle/>
            <a:p>
              <a:r>
                <a:rPr lang="en-US" sz="1000"/>
                <a:t>Building</a:t>
              </a:r>
            </a:p>
          </p:txBody>
        </p:sp>
        <p:cxnSp>
          <p:nvCxnSpPr>
            <p:cNvPr id="27" name="Straight Connector 26">
              <a:extLst>
                <a:ext uri="{FF2B5EF4-FFF2-40B4-BE49-F238E27FC236}">
                  <a16:creationId xmlns:a16="http://schemas.microsoft.com/office/drawing/2014/main" id="{7A06A6B5-3BCA-71A7-F12F-F12C23D2A730}"/>
                </a:ext>
              </a:extLst>
            </p:cNvPr>
            <p:cNvCxnSpPr>
              <a:cxnSpLocks/>
            </p:cNvCxnSpPr>
            <p:nvPr/>
          </p:nvCxnSpPr>
          <p:spPr>
            <a:xfrm>
              <a:off x="3264844" y="1674324"/>
              <a:ext cx="0" cy="25855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6BA94F-16A5-48F0-DA85-CF19D73C0896}"/>
                </a:ext>
              </a:extLst>
            </p:cNvPr>
            <p:cNvSpPr txBox="1"/>
            <p:nvPr/>
          </p:nvSpPr>
          <p:spPr>
            <a:xfrm rot="16200000">
              <a:off x="2881523" y="2907369"/>
              <a:ext cx="567414" cy="165453"/>
            </a:xfrm>
            <a:prstGeom prst="rect">
              <a:avLst/>
            </a:prstGeom>
            <a:noFill/>
          </p:spPr>
          <p:txBody>
            <a:bodyPr wrap="none" rtlCol="0">
              <a:spAutoFit/>
            </a:bodyPr>
            <a:lstStyle/>
            <a:p>
              <a:r>
                <a:rPr lang="en-US" sz="1000"/>
                <a:t>90 Minutes</a:t>
              </a:r>
            </a:p>
          </p:txBody>
        </p:sp>
        <p:sp>
          <p:nvSpPr>
            <p:cNvPr id="32" name="Rectangle: Rounded Corners 31">
              <a:extLst>
                <a:ext uri="{FF2B5EF4-FFF2-40B4-BE49-F238E27FC236}">
                  <a16:creationId xmlns:a16="http://schemas.microsoft.com/office/drawing/2014/main" id="{76F1E55E-CAAC-7513-0609-E54C62735A12}"/>
                </a:ext>
              </a:extLst>
            </p:cNvPr>
            <p:cNvSpPr/>
            <p:nvPr/>
          </p:nvSpPr>
          <p:spPr>
            <a:xfrm>
              <a:off x="3371989" y="1880090"/>
              <a:ext cx="175075" cy="181032"/>
            </a:xfrm>
            <a:prstGeom prst="roundRect">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38C0D9A9-8324-555C-AC7B-A16EAFC52870}"/>
                </a:ext>
              </a:extLst>
            </p:cNvPr>
            <p:cNvSpPr/>
            <p:nvPr/>
          </p:nvSpPr>
          <p:spPr>
            <a:xfrm>
              <a:off x="3371989" y="3869935"/>
              <a:ext cx="186061" cy="188863"/>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a:extLst>
                <a:ext uri="{FF2B5EF4-FFF2-40B4-BE49-F238E27FC236}">
                  <a16:creationId xmlns:a16="http://schemas.microsoft.com/office/drawing/2014/main" id="{4C738EDC-88F4-E5C8-12C9-E09DFB78286F}"/>
                </a:ext>
              </a:extLst>
            </p:cNvPr>
            <p:cNvSpPr txBox="1"/>
            <p:nvPr/>
          </p:nvSpPr>
          <p:spPr>
            <a:xfrm>
              <a:off x="3529472" y="3879210"/>
              <a:ext cx="634669" cy="180370"/>
            </a:xfrm>
            <a:prstGeom prst="rect">
              <a:avLst/>
            </a:prstGeom>
            <a:noFill/>
          </p:spPr>
          <p:txBody>
            <a:bodyPr wrap="none" rtlCol="0">
              <a:spAutoFit/>
            </a:bodyPr>
            <a:lstStyle/>
            <a:p>
              <a:r>
                <a:rPr lang="en-US" sz="1000"/>
                <a:t>Charity Speaks</a:t>
              </a:r>
            </a:p>
          </p:txBody>
        </p:sp>
        <p:sp>
          <p:nvSpPr>
            <p:cNvPr id="40" name="Rectangle: Rounded Corners 39">
              <a:extLst>
                <a:ext uri="{FF2B5EF4-FFF2-40B4-BE49-F238E27FC236}">
                  <a16:creationId xmlns:a16="http://schemas.microsoft.com/office/drawing/2014/main" id="{54049062-C9D7-21E6-36A0-337D558BFBC9}"/>
                </a:ext>
              </a:extLst>
            </p:cNvPr>
            <p:cNvSpPr/>
            <p:nvPr/>
          </p:nvSpPr>
          <p:spPr>
            <a:xfrm>
              <a:off x="3369007" y="3532679"/>
              <a:ext cx="186061" cy="313278"/>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TextBox 40">
              <a:extLst>
                <a:ext uri="{FF2B5EF4-FFF2-40B4-BE49-F238E27FC236}">
                  <a16:creationId xmlns:a16="http://schemas.microsoft.com/office/drawing/2014/main" id="{BC8401AC-664A-4707-3F8C-AF0143CFCB5E}"/>
                </a:ext>
              </a:extLst>
            </p:cNvPr>
            <p:cNvSpPr txBox="1"/>
            <p:nvPr/>
          </p:nvSpPr>
          <p:spPr>
            <a:xfrm>
              <a:off x="3547065" y="3608513"/>
              <a:ext cx="392306" cy="180370"/>
            </a:xfrm>
            <a:prstGeom prst="rect">
              <a:avLst/>
            </a:prstGeom>
            <a:noFill/>
          </p:spPr>
          <p:txBody>
            <a:bodyPr wrap="none" rtlCol="0">
              <a:spAutoFit/>
            </a:bodyPr>
            <a:lstStyle/>
            <a:p>
              <a:r>
                <a:rPr lang="en-US" sz="1000"/>
                <a:t>Present</a:t>
              </a:r>
            </a:p>
          </p:txBody>
        </p:sp>
      </p:grpSp>
      <p:pic>
        <p:nvPicPr>
          <p:cNvPr id="43" name="Picture 8" descr="Indoor Or Outdoor Icons - Free SVG &amp; PNG Indoor Or Outdoor Images - Noun  Project">
            <a:extLst>
              <a:ext uri="{FF2B5EF4-FFF2-40B4-BE49-F238E27FC236}">
                <a16:creationId xmlns:a16="http://schemas.microsoft.com/office/drawing/2014/main" id="{F580C6B2-55A7-F93B-7DFF-18D99DEF2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Platform Icons - Free SVG &amp; PNG Platform Images - Noun Project">
            <a:extLst>
              <a:ext uri="{FF2B5EF4-FFF2-40B4-BE49-F238E27FC236}">
                <a16:creationId xmlns:a16="http://schemas.microsoft.com/office/drawing/2014/main" id="{129340D3-0FA3-483B-9008-700E0C774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58B842B2-EECA-3978-3FA6-A6975F375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opwatch - Free Tools and utensils icons">
            <a:extLst>
              <a:ext uri="{FF2B5EF4-FFF2-40B4-BE49-F238E27FC236}">
                <a16:creationId xmlns:a16="http://schemas.microsoft.com/office/drawing/2014/main" id="{C65002C6-5AF3-A4AB-226A-0E36EB0001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clothing, person, person, table&#10;&#10;Description automatically generated">
            <a:extLst>
              <a:ext uri="{FF2B5EF4-FFF2-40B4-BE49-F238E27FC236}">
                <a16:creationId xmlns:a16="http://schemas.microsoft.com/office/drawing/2014/main" id="{3CB854FC-0C1E-C2A9-A180-C22CFAB79848}"/>
              </a:ext>
            </a:extLst>
          </p:cNvPr>
          <p:cNvPicPr>
            <a:picLocks noChangeAspect="1"/>
          </p:cNvPicPr>
          <p:nvPr/>
        </p:nvPicPr>
        <p:blipFill rotWithShape="1">
          <a:blip r:embed="rId8">
            <a:extLst>
              <a:ext uri="{28A0092B-C50C-407E-A947-70E740481C1C}">
                <a14:useLocalDpi xmlns:a14="http://schemas.microsoft.com/office/drawing/2010/main" val="0"/>
              </a:ext>
            </a:extLst>
          </a:blip>
          <a:srcRect l="51175" t="47966" r="27125" b="11821"/>
          <a:stretch/>
        </p:blipFill>
        <p:spPr>
          <a:xfrm>
            <a:off x="331448" y="7371377"/>
            <a:ext cx="1692163" cy="1763895"/>
          </a:xfrm>
          <a:prstGeom prst="rect">
            <a:avLst/>
          </a:prstGeom>
        </p:spPr>
      </p:pic>
      <p:pic>
        <p:nvPicPr>
          <p:cNvPr id="49" name="Picture 48" descr="A group of people in white hazmat suits&#10;&#10;Description automatically generated with low confidence">
            <a:extLst>
              <a:ext uri="{FF2B5EF4-FFF2-40B4-BE49-F238E27FC236}">
                <a16:creationId xmlns:a16="http://schemas.microsoft.com/office/drawing/2014/main" id="{D4DB3677-6E1B-D7AD-67D3-6C558CA919ED}"/>
              </a:ext>
            </a:extLst>
          </p:cNvPr>
          <p:cNvPicPr>
            <a:picLocks noChangeAspect="1"/>
          </p:cNvPicPr>
          <p:nvPr/>
        </p:nvPicPr>
        <p:blipFill rotWithShape="1">
          <a:blip r:embed="rId9">
            <a:extLst>
              <a:ext uri="{28A0092B-C50C-407E-A947-70E740481C1C}">
                <a14:useLocalDpi xmlns:a14="http://schemas.microsoft.com/office/drawing/2010/main" val="0"/>
              </a:ext>
            </a:extLst>
          </a:blip>
          <a:srcRect l="39843" t="10145" r="20374" b="12258"/>
          <a:stretch/>
        </p:blipFill>
        <p:spPr>
          <a:xfrm>
            <a:off x="4155010" y="7393971"/>
            <a:ext cx="1630664" cy="1789093"/>
          </a:xfrm>
          <a:prstGeom prst="rect">
            <a:avLst/>
          </a:prstGeom>
        </p:spPr>
      </p:pic>
      <p:pic>
        <p:nvPicPr>
          <p:cNvPr id="56" name="Picture 55" descr="A picture containing person, clothing, indoor, people&#10;&#10;Description automatically generated">
            <a:extLst>
              <a:ext uri="{FF2B5EF4-FFF2-40B4-BE49-F238E27FC236}">
                <a16:creationId xmlns:a16="http://schemas.microsoft.com/office/drawing/2014/main" id="{FF7F70C1-1F70-C1D8-97B7-C1258DC3DE3B}"/>
              </a:ext>
            </a:extLst>
          </p:cNvPr>
          <p:cNvPicPr>
            <a:picLocks noChangeAspect="1"/>
          </p:cNvPicPr>
          <p:nvPr/>
        </p:nvPicPr>
        <p:blipFill rotWithShape="1">
          <a:blip r:embed="rId10">
            <a:extLst>
              <a:ext uri="{28A0092B-C50C-407E-A947-70E740481C1C}">
                <a14:useLocalDpi xmlns:a14="http://schemas.microsoft.com/office/drawing/2010/main" val="0"/>
              </a:ext>
            </a:extLst>
          </a:blip>
          <a:srcRect l="40082" t="33192" r="34505" b="21179"/>
          <a:stretch/>
        </p:blipFill>
        <p:spPr>
          <a:xfrm>
            <a:off x="2209126" y="7424791"/>
            <a:ext cx="1771456" cy="1789093"/>
          </a:xfrm>
          <a:prstGeom prst="rect">
            <a:avLst/>
          </a:prstGeom>
        </p:spPr>
      </p:pic>
      <p:sp>
        <p:nvSpPr>
          <p:cNvPr id="16" name="TextBox 15">
            <a:extLst>
              <a:ext uri="{FF2B5EF4-FFF2-40B4-BE49-F238E27FC236}">
                <a16:creationId xmlns:a16="http://schemas.microsoft.com/office/drawing/2014/main" id="{06F12FD6-80A8-447C-7784-ED42E0BF4688}"/>
              </a:ext>
            </a:extLst>
          </p:cNvPr>
          <p:cNvSpPr txBox="1"/>
          <p:nvPr/>
        </p:nvSpPr>
        <p:spPr>
          <a:xfrm>
            <a:off x="255650" y="3861097"/>
            <a:ext cx="5527170" cy="3539430"/>
          </a:xfrm>
          <a:prstGeom prst="rect">
            <a:avLst/>
          </a:prstGeom>
          <a:noFill/>
        </p:spPr>
        <p:txBody>
          <a:bodyPr wrap="square" rtlCol="0">
            <a:spAutoFit/>
          </a:bodyPr>
          <a:lstStyle/>
          <a:p>
            <a:pPr algn="just"/>
            <a:r>
              <a:rPr lang="en-US" sz="1400" b="0" i="0" u="none" strike="noStrike" dirty="0">
                <a:solidFill>
                  <a:srgbClr val="000000"/>
                </a:solidFill>
                <a:effectLst/>
                <a:latin typeface="Calibri" panose="020F0502020204030204" pitchFamily="34" charset="0"/>
              </a:rPr>
              <a:t>Beehive Building is an extraordinary event that combines the best of team spirit, business lessons from the world and work of bees, and community impact. Your teams compete in "hives" and are challenged to construct their own beehives, fostering teamwork, problem-solving, and creativity. </a:t>
            </a:r>
          </a:p>
          <a:p>
            <a:pPr algn="just"/>
            <a:endParaRPr lang="en-US" sz="1400" dirty="0">
              <a:solidFill>
                <a:srgbClr val="000000"/>
              </a:solidFill>
              <a:latin typeface="Calibri" panose="020F0502020204030204" pitchFamily="34" charset="0"/>
            </a:endParaRPr>
          </a:p>
          <a:p>
            <a:pPr algn="just"/>
            <a:r>
              <a:rPr lang="en-US" sz="1400" b="0" i="0" u="none" strike="noStrike" dirty="0">
                <a:solidFill>
                  <a:srgbClr val="000000"/>
                </a:solidFill>
                <a:effectLst/>
                <a:latin typeface="Calibri" panose="020F0502020204030204" pitchFamily="34" charset="0"/>
              </a:rPr>
              <a:t>But it doesn't end there. All the beehives built will be donated to local beekeepers or women in impoverished areas, providing a livelihood and educational opportunities. This event highlights the traits that make beehives successful, such as teamwork, communication, and celebration. With high-energy music and an engaging MC, Beehive Building promises an unforgettable experience. </a:t>
            </a:r>
          </a:p>
          <a:p>
            <a:pPr algn="just"/>
            <a:endParaRPr lang="en-US" sz="1400" dirty="0">
              <a:solidFill>
                <a:srgbClr val="000000"/>
              </a:solidFill>
              <a:latin typeface="Calibri" panose="020F0502020204030204" pitchFamily="34" charset="0"/>
            </a:endParaRPr>
          </a:p>
          <a:p>
            <a:pPr algn="just"/>
            <a:r>
              <a:rPr lang="en-US" sz="1400" b="0" i="0" u="none" strike="noStrike" dirty="0">
                <a:solidFill>
                  <a:srgbClr val="000000"/>
                </a:solidFill>
                <a:effectLst/>
                <a:latin typeface="Calibri" panose="020F0502020204030204" pitchFamily="34" charset="0"/>
              </a:rPr>
              <a:t>Don't miss the chance to be part of something bigger, where team building aligns with social responsibility. Come create a hive of success while making a positive difference in our community. </a:t>
            </a:r>
            <a:endParaRPr lang="en-US" sz="1400" dirty="0"/>
          </a:p>
        </p:txBody>
      </p:sp>
      <p:pic>
        <p:nvPicPr>
          <p:cNvPr id="18" name="Picture 2">
            <a:extLst>
              <a:ext uri="{FF2B5EF4-FFF2-40B4-BE49-F238E27FC236}">
                <a16:creationId xmlns:a16="http://schemas.microsoft.com/office/drawing/2014/main" id="{AFAB6593-EDAB-19FB-257E-D7218BEAE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3" t="51826" r="52607" b="2074"/>
          <a:stretch/>
        </p:blipFill>
        <p:spPr bwMode="auto">
          <a:xfrm flipH="1">
            <a:off x="6003189" y="8240321"/>
            <a:ext cx="1455207" cy="142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06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15170</TotalTime>
  <Words>174</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8</cp:revision>
  <cp:lastPrinted>2023-06-01T16:40:03Z</cp:lastPrinted>
  <dcterms:created xsi:type="dcterms:W3CDTF">2023-05-12T12:16:30Z</dcterms:created>
  <dcterms:modified xsi:type="dcterms:W3CDTF">2023-08-14T17:38:28Z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